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346" r:id="rId69"/>
    <p:sldId id="347" r:id="rId70"/>
    <p:sldId id="348" r:id="rId71"/>
    <p:sldId id="349" r:id="rId72"/>
    <p:sldId id="350" r:id="rId73"/>
    <p:sldId id="351" r:id="rId74"/>
    <p:sldId id="352" r:id="rId75"/>
    <p:sldId id="354" r:id="rId76"/>
    <p:sldId id="355" r:id="rId77"/>
    <p:sldId id="356" r:id="rId78"/>
    <p:sldId id="357" r:id="rId79"/>
    <p:sldId id="358" r:id="rId80"/>
    <p:sldId id="359" r:id="rId81"/>
    <p:sldId id="360" r:id="rId82"/>
    <p:sldId id="361" r:id="rId83"/>
    <p:sldId id="362" r:id="rId84"/>
    <p:sldId id="363" r:id="rId85"/>
    <p:sldId id="364" r:id="rId86"/>
    <p:sldId id="367" r:id="rId8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84CE-9400-4A0C-8B06-FF8529CE013F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3278-B6C9-470B-8E39-AE296D0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07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84CE-9400-4A0C-8B06-FF8529CE013F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3278-B6C9-470B-8E39-AE296D0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15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84CE-9400-4A0C-8B06-FF8529CE013F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3278-B6C9-470B-8E39-AE296D0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84CE-9400-4A0C-8B06-FF8529CE013F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3278-B6C9-470B-8E39-AE296D0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94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84CE-9400-4A0C-8B06-FF8529CE013F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3278-B6C9-470B-8E39-AE296D0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21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84CE-9400-4A0C-8B06-FF8529CE013F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3278-B6C9-470B-8E39-AE296D0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40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84CE-9400-4A0C-8B06-FF8529CE013F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3278-B6C9-470B-8E39-AE296D0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64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84CE-9400-4A0C-8B06-FF8529CE013F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3278-B6C9-470B-8E39-AE296D0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69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84CE-9400-4A0C-8B06-FF8529CE013F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3278-B6C9-470B-8E39-AE296D0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28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84CE-9400-4A0C-8B06-FF8529CE013F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3278-B6C9-470B-8E39-AE296D0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78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84CE-9400-4A0C-8B06-FF8529CE013F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3278-B6C9-470B-8E39-AE296D0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56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384CE-9400-4A0C-8B06-FF8529CE013F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03278-B6C9-470B-8E39-AE296D0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20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erbe, arbre, extérieur, champ&#10;&#10;Description générée automatiquement">
            <a:extLst>
              <a:ext uri="{FF2B5EF4-FFF2-40B4-BE49-F238E27FC236}">
                <a16:creationId xmlns:a16="http://schemas.microsoft.com/office/drawing/2014/main" id="{D51B0088-4D1F-43A7-A3F7-E8D19CCB94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9" y="910580"/>
            <a:ext cx="9142894" cy="594741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09B0E19-6E8F-4F0D-88A6-FB7921FE01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081" y="5305153"/>
            <a:ext cx="744481" cy="74038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F1A8E4AF-4D09-49C0-9CCF-DE45C8922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3" y="134462"/>
            <a:ext cx="9142893" cy="742662"/>
          </a:xfrm>
        </p:spPr>
        <p:txBody>
          <a:bodyPr>
            <a:noAutofit/>
          </a:bodyPr>
          <a:lstStyle/>
          <a:p>
            <a:pPr algn="l"/>
            <a:r>
              <a:rPr lang="fr-FR" sz="3600" b="1" dirty="0">
                <a:latin typeface="Kunstler Script" panose="030304020206070D0D06" pitchFamily="66" charset="0"/>
              </a:rPr>
              <a:t>Promenade à travers Bois et Nature au lycée Simone Veil à Liffré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EEA958E-090F-47E0-A89B-4338DD4218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62" y="6101697"/>
            <a:ext cx="898658" cy="31748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8ED95B4-8A2B-4B1F-B1BC-E14D845E8D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080" y="6078988"/>
            <a:ext cx="638895" cy="644549"/>
          </a:xfrm>
          <a:prstGeom prst="rect">
            <a:avLst/>
          </a:prstGeom>
        </p:spPr>
      </p:pic>
      <p:pic>
        <p:nvPicPr>
          <p:cNvPr id="12" name="object 3">
            <a:extLst>
              <a:ext uri="{FF2B5EF4-FFF2-40B4-BE49-F238E27FC236}">
                <a16:creationId xmlns:a16="http://schemas.microsoft.com/office/drawing/2014/main" id="{8CBEEF02-C2C3-48CD-8657-4084B862B748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5129" y="5291048"/>
            <a:ext cx="777931" cy="743654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536AF69B-55BB-4472-9884-FFFEB6783A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6578" y="5237910"/>
            <a:ext cx="4009327" cy="68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48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arbre, extérieur, maison&#10;&#10;Description générée automatiquement">
            <a:extLst>
              <a:ext uri="{FF2B5EF4-FFF2-40B4-BE49-F238E27FC236}">
                <a16:creationId xmlns:a16="http://schemas.microsoft.com/office/drawing/2014/main" id="{08DC9092-927F-4CC5-8DE4-2ED017D48E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ciel, bâtiment&#10;&#10;Description générée automatiquement">
            <a:extLst>
              <a:ext uri="{FF2B5EF4-FFF2-40B4-BE49-F238E27FC236}">
                <a16:creationId xmlns:a16="http://schemas.microsoft.com/office/drawing/2014/main" id="{F0F78CBB-A9D2-452A-87B6-9F937B2FCE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extérieur, ciel, route&#10;&#10;Description générée automatiquement">
            <a:extLst>
              <a:ext uri="{FF2B5EF4-FFF2-40B4-BE49-F238E27FC236}">
                <a16:creationId xmlns:a16="http://schemas.microsoft.com/office/drawing/2014/main" id="{A74516B2-14E8-4618-93CB-24EB1A92A6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22" y="0"/>
            <a:ext cx="7604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09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bâtiment, extérieur, maison&#10;&#10;Description générée automatiquement">
            <a:extLst>
              <a:ext uri="{FF2B5EF4-FFF2-40B4-BE49-F238E27FC236}">
                <a16:creationId xmlns:a16="http://schemas.microsoft.com/office/drawing/2014/main" id="{8CAFC414-89F8-4BE8-844A-3139A1AB30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029"/>
            <a:ext cx="9144000" cy="687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95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iel, extérieur, bâtiment&#10;&#10;Description générée automatiquement">
            <a:extLst>
              <a:ext uri="{FF2B5EF4-FFF2-40B4-BE49-F238E27FC236}">
                <a16:creationId xmlns:a16="http://schemas.microsoft.com/office/drawing/2014/main" id="{84E0D7D2-33FB-4C90-8B10-027D9D6A55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0C6FFA7-6E9C-463F-8F3E-2F7872C21C70}"/>
              </a:ext>
            </a:extLst>
          </p:cNvPr>
          <p:cNvSpPr txBox="1"/>
          <p:nvPr/>
        </p:nvSpPr>
        <p:spPr>
          <a:xfrm>
            <a:off x="2000250" y="6304002"/>
            <a:ext cx="5239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00" dirty="0">
                <a:solidFill>
                  <a:schemeClr val="bg1"/>
                </a:solidFill>
              </a:rPr>
              <a:t>Région Bretagne / Mandataire : </a:t>
            </a:r>
            <a:r>
              <a:rPr lang="fr-FR" sz="1000" dirty="0" err="1">
                <a:solidFill>
                  <a:schemeClr val="bg1"/>
                </a:solidFill>
              </a:rPr>
              <a:t>SemBreizh</a:t>
            </a:r>
            <a:r>
              <a:rPr lang="fr-FR" sz="1000" dirty="0">
                <a:solidFill>
                  <a:schemeClr val="bg1"/>
                </a:solidFill>
              </a:rPr>
              <a:t> – Niveau </a:t>
            </a:r>
            <a:r>
              <a:rPr lang="fr-FR" sz="1000" dirty="0" err="1">
                <a:solidFill>
                  <a:schemeClr val="bg1"/>
                </a:solidFill>
              </a:rPr>
              <a:t>PassivHaus</a:t>
            </a:r>
            <a:r>
              <a:rPr lang="fr-FR" sz="100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00" dirty="0">
                <a:solidFill>
                  <a:schemeClr val="bg1"/>
                </a:solidFill>
              </a:rPr>
              <a:t>Architecte mandataire : Chomette-</a:t>
            </a:r>
            <a:r>
              <a:rPr lang="fr-FR" sz="1000" dirty="0" err="1">
                <a:solidFill>
                  <a:schemeClr val="bg1"/>
                </a:solidFill>
              </a:rPr>
              <a:t>Lupi</a:t>
            </a:r>
            <a:r>
              <a:rPr lang="fr-FR" sz="100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544116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station&#10;&#10;Description générée automatiquement">
            <a:extLst>
              <a:ext uri="{FF2B5EF4-FFF2-40B4-BE49-F238E27FC236}">
                <a16:creationId xmlns:a16="http://schemas.microsoft.com/office/drawing/2014/main" id="{0EFBF1EB-B51B-4BE4-B684-119CF6E924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44" y="0"/>
            <a:ext cx="6976512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0EB15F7-CC3E-41B8-B9BC-D2FAC7B13FDD}"/>
              </a:ext>
            </a:extLst>
          </p:cNvPr>
          <p:cNvSpPr txBox="1"/>
          <p:nvPr/>
        </p:nvSpPr>
        <p:spPr>
          <a:xfrm>
            <a:off x="1083744" y="6304002"/>
            <a:ext cx="5239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00" dirty="0">
                <a:solidFill>
                  <a:schemeClr val="bg1"/>
                </a:solidFill>
              </a:rPr>
              <a:t>Région Bretagne / Mandataire : </a:t>
            </a:r>
            <a:r>
              <a:rPr lang="fr-FR" sz="1000" dirty="0" err="1">
                <a:solidFill>
                  <a:schemeClr val="bg1"/>
                </a:solidFill>
              </a:rPr>
              <a:t>SemBreizh</a:t>
            </a:r>
            <a:r>
              <a:rPr lang="fr-FR" sz="1000" dirty="0">
                <a:solidFill>
                  <a:schemeClr val="bg1"/>
                </a:solidFill>
              </a:rPr>
              <a:t> – Niveau </a:t>
            </a:r>
            <a:r>
              <a:rPr lang="fr-FR" sz="1000" dirty="0" err="1">
                <a:solidFill>
                  <a:schemeClr val="bg1"/>
                </a:solidFill>
              </a:rPr>
              <a:t>PassivHaus</a:t>
            </a:r>
            <a:r>
              <a:rPr lang="fr-FR" sz="100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00" dirty="0">
                <a:solidFill>
                  <a:schemeClr val="bg1"/>
                </a:solidFill>
              </a:rPr>
              <a:t>Architecte mandataire : Chomette-</a:t>
            </a:r>
            <a:r>
              <a:rPr lang="fr-FR" sz="1000" dirty="0" err="1">
                <a:solidFill>
                  <a:schemeClr val="bg1"/>
                </a:solidFill>
              </a:rPr>
              <a:t>Lupi</a:t>
            </a:r>
            <a:r>
              <a:rPr lang="fr-FR" sz="100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4265330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extérieur, structure, toit&#10;&#10;Description générée automatiquement">
            <a:extLst>
              <a:ext uri="{FF2B5EF4-FFF2-40B4-BE49-F238E27FC236}">
                <a16:creationId xmlns:a16="http://schemas.microsoft.com/office/drawing/2014/main" id="{0834D8D5-23FB-40CC-B663-0729FA0904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181"/>
            <a:ext cx="9144000" cy="651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75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structure, toit&#10;&#10;Description générée automatiquement">
            <a:extLst>
              <a:ext uri="{FF2B5EF4-FFF2-40B4-BE49-F238E27FC236}">
                <a16:creationId xmlns:a16="http://schemas.microsoft.com/office/drawing/2014/main" id="{AA4CD56D-EF87-4521-A693-5027A7001B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83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extérieur&#10;&#10;Description générée automatiquement">
            <a:extLst>
              <a:ext uri="{FF2B5EF4-FFF2-40B4-BE49-F238E27FC236}">
                <a16:creationId xmlns:a16="http://schemas.microsoft.com/office/drawing/2014/main" id="{95608A5F-ED16-4F79-809D-BA8DC58229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480" y="0"/>
            <a:ext cx="5743039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265026A-EDDB-4F36-8F3F-829D55C5529D}"/>
              </a:ext>
            </a:extLst>
          </p:cNvPr>
          <p:cNvSpPr txBox="1"/>
          <p:nvPr/>
        </p:nvSpPr>
        <p:spPr>
          <a:xfrm>
            <a:off x="1952306" y="6281159"/>
            <a:ext cx="5239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00" dirty="0">
                <a:solidFill>
                  <a:schemeClr val="bg1"/>
                </a:solidFill>
              </a:rPr>
              <a:t>Région Bretagne / Mandataire : </a:t>
            </a:r>
            <a:r>
              <a:rPr lang="fr-FR" sz="1000" dirty="0" err="1">
                <a:solidFill>
                  <a:schemeClr val="bg1"/>
                </a:solidFill>
              </a:rPr>
              <a:t>SemBreizh</a:t>
            </a:r>
            <a:r>
              <a:rPr lang="fr-FR" sz="1000" dirty="0">
                <a:solidFill>
                  <a:schemeClr val="bg1"/>
                </a:solidFill>
              </a:rPr>
              <a:t> – Niveau </a:t>
            </a:r>
            <a:r>
              <a:rPr lang="fr-FR" sz="1000" dirty="0" err="1">
                <a:solidFill>
                  <a:schemeClr val="bg1"/>
                </a:solidFill>
              </a:rPr>
              <a:t>PassivHaus</a:t>
            </a:r>
            <a:r>
              <a:rPr lang="fr-FR" sz="100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00" dirty="0">
                <a:solidFill>
                  <a:schemeClr val="bg1"/>
                </a:solidFill>
              </a:rPr>
              <a:t>Architecte mandataire : Chomette-</a:t>
            </a:r>
            <a:r>
              <a:rPr lang="fr-FR" sz="1000" dirty="0" err="1">
                <a:solidFill>
                  <a:schemeClr val="bg1"/>
                </a:solidFill>
              </a:rPr>
              <a:t>Lupi</a:t>
            </a:r>
            <a:r>
              <a:rPr lang="fr-FR" sz="100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1971740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plateforme, pont, toit&#10;&#10;Description générée automatiquement">
            <a:extLst>
              <a:ext uri="{FF2B5EF4-FFF2-40B4-BE49-F238E27FC236}">
                <a16:creationId xmlns:a16="http://schemas.microsoft.com/office/drawing/2014/main" id="{7B2CAA88-2620-4E43-9B39-7F1F5D6FE6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5" y="0"/>
            <a:ext cx="9076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9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erbe, extérieur, champ, arbre&#10;&#10;Description générée automatiquement">
            <a:extLst>
              <a:ext uri="{FF2B5EF4-FFF2-40B4-BE49-F238E27FC236}">
                <a16:creationId xmlns:a16="http://schemas.microsoft.com/office/drawing/2014/main" id="{4D9207FD-F37E-438D-B0CF-A8872A0B87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9988"/>
            <a:ext cx="9144000" cy="40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28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bâtiment&#10;&#10;Description générée automatiquement">
            <a:extLst>
              <a:ext uri="{FF2B5EF4-FFF2-40B4-BE49-F238E27FC236}">
                <a16:creationId xmlns:a16="http://schemas.microsoft.com/office/drawing/2014/main" id="{AAE8DF49-0CB6-46FD-8298-318E3FD824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29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B31353C9-61D0-43E3-B34C-52A1277CB0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90" y="0"/>
            <a:ext cx="8678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43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916E74B-039F-4B29-9190-6DAAF432BC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03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rrelé&#10;&#10;Description générée automatiquement">
            <a:extLst>
              <a:ext uri="{FF2B5EF4-FFF2-40B4-BE49-F238E27FC236}">
                <a16:creationId xmlns:a16="http://schemas.microsoft.com/office/drawing/2014/main" id="{0CF6CE26-38BC-4DA7-BC66-3EA0C8C6C9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09" y="0"/>
            <a:ext cx="8711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04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extérieur&#10;&#10;Description générée automatiquement">
            <a:extLst>
              <a:ext uri="{FF2B5EF4-FFF2-40B4-BE49-F238E27FC236}">
                <a16:creationId xmlns:a16="http://schemas.microsoft.com/office/drawing/2014/main" id="{B606248D-09A1-4BFD-8312-B02FD8EA66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39" y="0"/>
            <a:ext cx="7033721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D056174-CDE8-4FF8-9156-A03F727B185E}"/>
              </a:ext>
            </a:extLst>
          </p:cNvPr>
          <p:cNvSpPr txBox="1"/>
          <p:nvPr/>
        </p:nvSpPr>
        <p:spPr>
          <a:xfrm>
            <a:off x="1055139" y="6304002"/>
            <a:ext cx="5239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00" dirty="0">
                <a:solidFill>
                  <a:schemeClr val="bg1"/>
                </a:solidFill>
              </a:rPr>
              <a:t>Région Bretagne / Mandataire : </a:t>
            </a:r>
            <a:r>
              <a:rPr lang="fr-FR" sz="1000" dirty="0" err="1">
                <a:solidFill>
                  <a:schemeClr val="bg1"/>
                </a:solidFill>
              </a:rPr>
              <a:t>SemBreizh</a:t>
            </a:r>
            <a:r>
              <a:rPr lang="fr-FR" sz="1000" dirty="0">
                <a:solidFill>
                  <a:schemeClr val="bg1"/>
                </a:solidFill>
              </a:rPr>
              <a:t> – Niveau </a:t>
            </a:r>
            <a:r>
              <a:rPr lang="fr-FR" sz="1000" dirty="0" err="1">
                <a:solidFill>
                  <a:schemeClr val="bg1"/>
                </a:solidFill>
              </a:rPr>
              <a:t>PassivHaus</a:t>
            </a:r>
            <a:r>
              <a:rPr lang="fr-FR" sz="100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00" dirty="0">
                <a:solidFill>
                  <a:schemeClr val="bg1"/>
                </a:solidFill>
              </a:rPr>
              <a:t>Architecte mandataire : Chomette-</a:t>
            </a:r>
            <a:r>
              <a:rPr lang="fr-FR" sz="1000" dirty="0" err="1">
                <a:solidFill>
                  <a:schemeClr val="bg1"/>
                </a:solidFill>
              </a:rPr>
              <a:t>Lupi</a:t>
            </a:r>
            <a:r>
              <a:rPr lang="fr-FR" sz="100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3418674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bâtiment, vide&#10;&#10;Description générée automatiquement">
            <a:extLst>
              <a:ext uri="{FF2B5EF4-FFF2-40B4-BE49-F238E27FC236}">
                <a16:creationId xmlns:a16="http://schemas.microsoft.com/office/drawing/2014/main" id="{C1F86B7D-7B59-499A-96C0-208BFF769B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83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tonneau, sous-sol&#10;&#10;Description générée automatiquement">
            <a:extLst>
              <a:ext uri="{FF2B5EF4-FFF2-40B4-BE49-F238E27FC236}">
                <a16:creationId xmlns:a16="http://schemas.microsoft.com/office/drawing/2014/main" id="{52CB8B78-6170-4C2E-AE22-7027750647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7" y="0"/>
            <a:ext cx="863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12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bâtiment, pont, plateforme&#10;&#10;Description générée automatiquement">
            <a:extLst>
              <a:ext uri="{FF2B5EF4-FFF2-40B4-BE49-F238E27FC236}">
                <a16:creationId xmlns:a16="http://schemas.microsoft.com/office/drawing/2014/main" id="{DB79E146-FB0D-49CD-AF8A-EB22796AFD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92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bâtiment&#10;&#10;Description générée automatiquement">
            <a:extLst>
              <a:ext uri="{FF2B5EF4-FFF2-40B4-BE49-F238E27FC236}">
                <a16:creationId xmlns:a16="http://schemas.microsoft.com/office/drawing/2014/main" id="{E1828800-CF06-42B4-A5B4-6D0BEFC331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04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A9A90478-F5A9-490F-BE25-6D9297EF3C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85" y="0"/>
            <a:ext cx="8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3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herbe, extérieur, ciel&#10;&#10;Description générée automatiquement">
            <a:extLst>
              <a:ext uri="{FF2B5EF4-FFF2-40B4-BE49-F238E27FC236}">
                <a16:creationId xmlns:a16="http://schemas.microsoft.com/office/drawing/2014/main" id="{9D610005-F7BC-4D37-AF7D-1CD2D6A8AF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32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C70940E-E6D8-42C2-997D-EBB248E3AD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562" y="0"/>
            <a:ext cx="6478876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293A132-BA14-4446-A692-B531251629B0}"/>
              </a:ext>
            </a:extLst>
          </p:cNvPr>
          <p:cNvSpPr txBox="1"/>
          <p:nvPr/>
        </p:nvSpPr>
        <p:spPr>
          <a:xfrm>
            <a:off x="1332562" y="6304002"/>
            <a:ext cx="5239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00" dirty="0">
                <a:solidFill>
                  <a:schemeClr val="bg1"/>
                </a:solidFill>
              </a:rPr>
              <a:t>Région Bretagne / Mandataire : </a:t>
            </a:r>
            <a:r>
              <a:rPr lang="fr-FR" sz="1000" dirty="0" err="1">
                <a:solidFill>
                  <a:schemeClr val="bg1"/>
                </a:solidFill>
              </a:rPr>
              <a:t>SemBreizh</a:t>
            </a:r>
            <a:r>
              <a:rPr lang="fr-FR" sz="1000" dirty="0">
                <a:solidFill>
                  <a:schemeClr val="bg1"/>
                </a:solidFill>
              </a:rPr>
              <a:t> – Niveau </a:t>
            </a:r>
            <a:r>
              <a:rPr lang="fr-FR" sz="1000" dirty="0" err="1">
                <a:solidFill>
                  <a:schemeClr val="bg1"/>
                </a:solidFill>
              </a:rPr>
              <a:t>PassivHaus</a:t>
            </a:r>
            <a:r>
              <a:rPr lang="fr-FR" sz="100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00" dirty="0">
                <a:solidFill>
                  <a:schemeClr val="bg1"/>
                </a:solidFill>
              </a:rPr>
              <a:t>Architecte mandataire : Chomette-</a:t>
            </a:r>
            <a:r>
              <a:rPr lang="fr-FR" sz="1000" dirty="0" err="1">
                <a:solidFill>
                  <a:schemeClr val="bg1"/>
                </a:solidFill>
              </a:rPr>
              <a:t>Lupi</a:t>
            </a:r>
            <a:r>
              <a:rPr lang="fr-FR" sz="100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719803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extérieur, bâtiment&#10;&#10;Description générée automatiquement">
            <a:extLst>
              <a:ext uri="{FF2B5EF4-FFF2-40B4-BE49-F238E27FC236}">
                <a16:creationId xmlns:a16="http://schemas.microsoft.com/office/drawing/2014/main" id="{8D0B4C43-6AEC-4187-9603-BF77B49070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82" y="0"/>
            <a:ext cx="8028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2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zone&#10;&#10;Description générée automatiquement">
            <a:extLst>
              <a:ext uri="{FF2B5EF4-FFF2-40B4-BE49-F238E27FC236}">
                <a16:creationId xmlns:a16="http://schemas.microsoft.com/office/drawing/2014/main" id="{2D9C6118-2D57-4D72-8C46-E9BBDDB600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84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intérieur, plafond, zone&#10;&#10;Description générée automatiquement">
            <a:extLst>
              <a:ext uri="{FF2B5EF4-FFF2-40B4-BE49-F238E27FC236}">
                <a16:creationId xmlns:a16="http://schemas.microsoft.com/office/drawing/2014/main" id="{B738360A-BC77-4013-A957-58B6879620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1524"/>
            <a:ext cx="9144000" cy="49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34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xtérieur, bâtiment, rue&#10;&#10;Description générée automatiquement">
            <a:extLst>
              <a:ext uri="{FF2B5EF4-FFF2-40B4-BE49-F238E27FC236}">
                <a16:creationId xmlns:a16="http://schemas.microsoft.com/office/drawing/2014/main" id="{4BC6465D-AC4C-4F4D-B839-299B458713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3536AF3-6762-4EEC-B0FE-F4950145E65E}"/>
              </a:ext>
            </a:extLst>
          </p:cNvPr>
          <p:cNvSpPr txBox="1"/>
          <p:nvPr/>
        </p:nvSpPr>
        <p:spPr>
          <a:xfrm>
            <a:off x="1952306" y="6281159"/>
            <a:ext cx="5239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00" dirty="0">
                <a:solidFill>
                  <a:schemeClr val="bg1"/>
                </a:solidFill>
              </a:rPr>
              <a:t>Région Bretagne / Mandataire : </a:t>
            </a:r>
            <a:r>
              <a:rPr lang="fr-FR" sz="1000" dirty="0" err="1">
                <a:solidFill>
                  <a:schemeClr val="bg1"/>
                </a:solidFill>
              </a:rPr>
              <a:t>SemBreizh</a:t>
            </a:r>
            <a:r>
              <a:rPr lang="fr-FR" sz="1000" dirty="0">
                <a:solidFill>
                  <a:schemeClr val="bg1"/>
                </a:solidFill>
              </a:rPr>
              <a:t> – Niveau </a:t>
            </a:r>
            <a:r>
              <a:rPr lang="fr-FR" sz="1000" dirty="0" err="1">
                <a:solidFill>
                  <a:schemeClr val="bg1"/>
                </a:solidFill>
              </a:rPr>
              <a:t>PassivHaus</a:t>
            </a:r>
            <a:r>
              <a:rPr lang="fr-FR" sz="100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00" dirty="0">
                <a:solidFill>
                  <a:schemeClr val="bg1"/>
                </a:solidFill>
              </a:rPr>
              <a:t>Architecte mandataire : Chomette-</a:t>
            </a:r>
            <a:r>
              <a:rPr lang="fr-FR" sz="1000" dirty="0" err="1">
                <a:solidFill>
                  <a:schemeClr val="bg1"/>
                </a:solidFill>
              </a:rPr>
              <a:t>Lupi</a:t>
            </a:r>
            <a:r>
              <a:rPr lang="fr-FR" sz="100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648123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760D935-F459-4AEC-809A-EE10BD61FD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8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xtérieur, herbe, bâtiment&#10;&#10;Description générée automatiquement">
            <a:extLst>
              <a:ext uri="{FF2B5EF4-FFF2-40B4-BE49-F238E27FC236}">
                <a16:creationId xmlns:a16="http://schemas.microsoft.com/office/drawing/2014/main" id="{D84357F9-DB22-4611-961D-6AA07C13BE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961" y="0"/>
            <a:ext cx="5406077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925D7AC-742C-40B2-8DDE-5CDFB5D216EF}"/>
              </a:ext>
            </a:extLst>
          </p:cNvPr>
          <p:cNvSpPr txBox="1"/>
          <p:nvPr/>
        </p:nvSpPr>
        <p:spPr>
          <a:xfrm>
            <a:off x="1952306" y="6281159"/>
            <a:ext cx="5239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00" dirty="0">
                <a:solidFill>
                  <a:schemeClr val="bg1"/>
                </a:solidFill>
              </a:rPr>
              <a:t>Région Bretagne / Mandataire : </a:t>
            </a:r>
            <a:r>
              <a:rPr lang="fr-FR" sz="1000" dirty="0" err="1">
                <a:solidFill>
                  <a:schemeClr val="bg1"/>
                </a:solidFill>
              </a:rPr>
              <a:t>SemBreizh</a:t>
            </a:r>
            <a:r>
              <a:rPr lang="fr-FR" sz="1000" dirty="0">
                <a:solidFill>
                  <a:schemeClr val="bg1"/>
                </a:solidFill>
              </a:rPr>
              <a:t> – Niveau </a:t>
            </a:r>
            <a:r>
              <a:rPr lang="fr-FR" sz="1000" dirty="0" err="1">
                <a:solidFill>
                  <a:schemeClr val="bg1"/>
                </a:solidFill>
              </a:rPr>
              <a:t>PassivHaus</a:t>
            </a:r>
            <a:r>
              <a:rPr lang="fr-FR" sz="100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00" dirty="0">
                <a:solidFill>
                  <a:schemeClr val="bg1"/>
                </a:solidFill>
              </a:rPr>
              <a:t>Architecte mandataire : Chomette-</a:t>
            </a:r>
            <a:r>
              <a:rPr lang="fr-FR" sz="1000" dirty="0" err="1">
                <a:solidFill>
                  <a:schemeClr val="bg1"/>
                </a:solidFill>
              </a:rPr>
              <a:t>Lupi</a:t>
            </a:r>
            <a:r>
              <a:rPr lang="fr-FR" sz="100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436735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arbre, extérieur, herbe&#10;&#10;Description générée automatiquement">
            <a:extLst>
              <a:ext uri="{FF2B5EF4-FFF2-40B4-BE49-F238E27FC236}">
                <a16:creationId xmlns:a16="http://schemas.microsoft.com/office/drawing/2014/main" id="{626ACDD9-9BF0-447B-A1D5-08C2E46FE8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73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extérieur, porche, passerelle&#10;&#10;Description générée automatiquement">
            <a:extLst>
              <a:ext uri="{FF2B5EF4-FFF2-40B4-BE49-F238E27FC236}">
                <a16:creationId xmlns:a16="http://schemas.microsoft.com/office/drawing/2014/main" id="{764B489D-584D-4869-A642-1D1E9A6722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91" y="0"/>
            <a:ext cx="8433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33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plancher, porche, pierre&#10;&#10;Description générée automatiquement">
            <a:extLst>
              <a:ext uri="{FF2B5EF4-FFF2-40B4-BE49-F238E27FC236}">
                <a16:creationId xmlns:a16="http://schemas.microsoft.com/office/drawing/2014/main" id="{1B03E38B-ECA1-480A-BE89-50D82CF515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3C9B09F-8F06-4D4C-B2FE-5BC6FEC4798B}"/>
              </a:ext>
            </a:extLst>
          </p:cNvPr>
          <p:cNvSpPr txBox="1"/>
          <p:nvPr/>
        </p:nvSpPr>
        <p:spPr>
          <a:xfrm>
            <a:off x="1952306" y="6281159"/>
            <a:ext cx="5239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00" dirty="0">
                <a:solidFill>
                  <a:schemeClr val="bg1"/>
                </a:solidFill>
              </a:rPr>
              <a:t>Région Bretagne / Mandataire : </a:t>
            </a:r>
            <a:r>
              <a:rPr lang="fr-FR" sz="1000" dirty="0" err="1">
                <a:solidFill>
                  <a:schemeClr val="bg1"/>
                </a:solidFill>
              </a:rPr>
              <a:t>SemBreizh</a:t>
            </a:r>
            <a:r>
              <a:rPr lang="fr-FR" sz="1000" dirty="0">
                <a:solidFill>
                  <a:schemeClr val="bg1"/>
                </a:solidFill>
              </a:rPr>
              <a:t> – Niveau </a:t>
            </a:r>
            <a:r>
              <a:rPr lang="fr-FR" sz="1000" dirty="0" err="1">
                <a:solidFill>
                  <a:schemeClr val="bg1"/>
                </a:solidFill>
              </a:rPr>
              <a:t>PassivHaus</a:t>
            </a:r>
            <a:r>
              <a:rPr lang="fr-FR" sz="100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00" dirty="0">
                <a:solidFill>
                  <a:schemeClr val="bg1"/>
                </a:solidFill>
              </a:rPr>
              <a:t>Architecte mandataire : Chomette-</a:t>
            </a:r>
            <a:r>
              <a:rPr lang="fr-FR" sz="1000" dirty="0" err="1">
                <a:solidFill>
                  <a:schemeClr val="bg1"/>
                </a:solidFill>
              </a:rPr>
              <a:t>Lupi</a:t>
            </a:r>
            <a:r>
              <a:rPr lang="fr-FR" sz="100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383241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herbe, extérieur, ciel&#10;&#10;Description générée automatiquement">
            <a:extLst>
              <a:ext uri="{FF2B5EF4-FFF2-40B4-BE49-F238E27FC236}">
                <a16:creationId xmlns:a16="http://schemas.microsoft.com/office/drawing/2014/main" id="{3935152F-7D9F-47B3-B9A8-8FC9A26939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9997"/>
            <a:ext cx="9144000" cy="631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33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intérieur, plancher, scène&#10;&#10;Description générée automatiquement">
            <a:extLst>
              <a:ext uri="{FF2B5EF4-FFF2-40B4-BE49-F238E27FC236}">
                <a16:creationId xmlns:a16="http://schemas.microsoft.com/office/drawing/2014/main" id="{28F95672-D288-4DFC-B1C0-EAC59BC762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1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intérieur, plafond, plancher&#10;&#10;Description générée automatiquement">
            <a:extLst>
              <a:ext uri="{FF2B5EF4-FFF2-40B4-BE49-F238E27FC236}">
                <a16:creationId xmlns:a16="http://schemas.microsoft.com/office/drawing/2014/main" id="{FE546EFE-57BE-4020-B731-5138210558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57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4FFB3B2-6B19-41A1-AF64-221C1DD25A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142" y="0"/>
            <a:ext cx="5143715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71C3122-B91B-44D2-80FA-FA3C98F78156}"/>
              </a:ext>
            </a:extLst>
          </p:cNvPr>
          <p:cNvSpPr txBox="1"/>
          <p:nvPr/>
        </p:nvSpPr>
        <p:spPr>
          <a:xfrm>
            <a:off x="1952306" y="6281159"/>
            <a:ext cx="5239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00" dirty="0">
                <a:solidFill>
                  <a:schemeClr val="bg1"/>
                </a:solidFill>
              </a:rPr>
              <a:t>Région Bretagne / Mandataire : </a:t>
            </a:r>
            <a:r>
              <a:rPr lang="fr-FR" sz="1000" dirty="0" err="1">
                <a:solidFill>
                  <a:schemeClr val="bg1"/>
                </a:solidFill>
              </a:rPr>
              <a:t>SemBreizh</a:t>
            </a:r>
            <a:r>
              <a:rPr lang="fr-FR" sz="1000" dirty="0">
                <a:solidFill>
                  <a:schemeClr val="bg1"/>
                </a:solidFill>
              </a:rPr>
              <a:t> – Niveau </a:t>
            </a:r>
            <a:r>
              <a:rPr lang="fr-FR" sz="1000" dirty="0" err="1">
                <a:solidFill>
                  <a:schemeClr val="bg1"/>
                </a:solidFill>
              </a:rPr>
              <a:t>PassivHaus</a:t>
            </a:r>
            <a:r>
              <a:rPr lang="fr-FR" sz="100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00" dirty="0">
                <a:solidFill>
                  <a:schemeClr val="bg1"/>
                </a:solidFill>
              </a:rPr>
              <a:t>Architecte mandataire : Chomette-</a:t>
            </a:r>
            <a:r>
              <a:rPr lang="fr-FR" sz="1000" dirty="0" err="1">
                <a:solidFill>
                  <a:schemeClr val="bg1"/>
                </a:solidFill>
              </a:rPr>
              <a:t>Lupi</a:t>
            </a:r>
            <a:r>
              <a:rPr lang="fr-FR" sz="100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3574497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herbe, extérieur, bâtiment&#10;&#10;Description générée automatiquement">
            <a:extLst>
              <a:ext uri="{FF2B5EF4-FFF2-40B4-BE49-F238E27FC236}">
                <a16:creationId xmlns:a16="http://schemas.microsoft.com/office/drawing/2014/main" id="{AB70EAF0-1464-4D15-8C3A-A2F71B0186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630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herbe, extérieur, signe&#10;&#10;Description générée automatiquement">
            <a:extLst>
              <a:ext uri="{FF2B5EF4-FFF2-40B4-BE49-F238E27FC236}">
                <a16:creationId xmlns:a16="http://schemas.microsoft.com/office/drawing/2014/main" id="{74B3B082-6BC4-400A-8D65-F4ABD7D7FC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herbe, extérieur, ciel&#10;&#10;Description générée automatiquement">
            <a:extLst>
              <a:ext uri="{FF2B5EF4-FFF2-40B4-BE49-F238E27FC236}">
                <a16:creationId xmlns:a16="http://schemas.microsoft.com/office/drawing/2014/main" id="{C8BFA043-1C3C-47C9-9830-1CE6F80474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287" y="0"/>
            <a:ext cx="5513426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7C870EC-D0DC-46DE-86C0-1DC845ACB67D}"/>
              </a:ext>
            </a:extLst>
          </p:cNvPr>
          <p:cNvSpPr txBox="1"/>
          <p:nvPr/>
        </p:nvSpPr>
        <p:spPr>
          <a:xfrm>
            <a:off x="1952306" y="6281159"/>
            <a:ext cx="5239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00" dirty="0">
                <a:solidFill>
                  <a:schemeClr val="bg1"/>
                </a:solidFill>
              </a:rPr>
              <a:t>Région Bretagne / Mandataire : </a:t>
            </a:r>
            <a:r>
              <a:rPr lang="fr-FR" sz="1000" dirty="0" err="1">
                <a:solidFill>
                  <a:schemeClr val="bg1"/>
                </a:solidFill>
              </a:rPr>
              <a:t>SemBreizh</a:t>
            </a:r>
            <a:r>
              <a:rPr lang="fr-FR" sz="1000" dirty="0">
                <a:solidFill>
                  <a:schemeClr val="bg1"/>
                </a:solidFill>
              </a:rPr>
              <a:t> – Niveau </a:t>
            </a:r>
            <a:r>
              <a:rPr lang="fr-FR" sz="1000" dirty="0" err="1">
                <a:solidFill>
                  <a:schemeClr val="bg1"/>
                </a:solidFill>
              </a:rPr>
              <a:t>PassivHaus</a:t>
            </a:r>
            <a:r>
              <a:rPr lang="fr-FR" sz="100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00" dirty="0">
                <a:solidFill>
                  <a:schemeClr val="bg1"/>
                </a:solidFill>
              </a:rPr>
              <a:t>Architecte mandataire : Chomette-</a:t>
            </a:r>
            <a:r>
              <a:rPr lang="fr-FR" sz="1000" dirty="0" err="1">
                <a:solidFill>
                  <a:schemeClr val="bg1"/>
                </a:solidFill>
              </a:rPr>
              <a:t>Lupi</a:t>
            </a:r>
            <a:r>
              <a:rPr lang="fr-FR" sz="100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230484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extérieur, bâtiment, ciel&#10;&#10;Description générée automatiquement">
            <a:extLst>
              <a:ext uri="{FF2B5EF4-FFF2-40B4-BE49-F238E27FC236}">
                <a16:creationId xmlns:a16="http://schemas.microsoft.com/office/drawing/2014/main" id="{048EF03A-F818-4FEC-95C9-DF7EE21317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993" y="0"/>
            <a:ext cx="5820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189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iel, extérieur, rue&#10;&#10;Description générée automatiquement">
            <a:extLst>
              <a:ext uri="{FF2B5EF4-FFF2-40B4-BE49-F238E27FC236}">
                <a16:creationId xmlns:a16="http://schemas.microsoft.com/office/drawing/2014/main" id="{43F078A5-3779-4AE6-A5AB-D890149FDD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981"/>
            <a:ext cx="9144000" cy="66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026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iel, extérieur, herbe&#10;&#10;Description générée automatiquement">
            <a:extLst>
              <a:ext uri="{FF2B5EF4-FFF2-40B4-BE49-F238E27FC236}">
                <a16:creationId xmlns:a16="http://schemas.microsoft.com/office/drawing/2014/main" id="{C395A10B-9893-49EA-BADB-6E12F8E4CA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492"/>
            <a:ext cx="9144000" cy="66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270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ciel, extérieur&#10;&#10;Description générée automatiquement">
            <a:extLst>
              <a:ext uri="{FF2B5EF4-FFF2-40B4-BE49-F238E27FC236}">
                <a16:creationId xmlns:a16="http://schemas.microsoft.com/office/drawing/2014/main" id="{409D030D-ECCC-4775-B621-FBF02F01B0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4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ciel, extérieur, bâtiment&#10;&#10;Description générée automatiquement">
            <a:extLst>
              <a:ext uri="{FF2B5EF4-FFF2-40B4-BE49-F238E27FC236}">
                <a16:creationId xmlns:a16="http://schemas.microsoft.com/office/drawing/2014/main" id="{E175A6A4-09B5-440F-B627-3DF52FEB0A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1735"/>
            <a:ext cx="9144000" cy="501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728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xtérieur&#10;&#10;Description générée automatiquement">
            <a:extLst>
              <a:ext uri="{FF2B5EF4-FFF2-40B4-BE49-F238E27FC236}">
                <a16:creationId xmlns:a16="http://schemas.microsoft.com/office/drawing/2014/main" id="{7075C6B5-3B2B-4AA6-8575-50CB551874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419" y="0"/>
            <a:ext cx="5679162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C89483D-3C73-4FD0-9244-38D005B586D0}"/>
              </a:ext>
            </a:extLst>
          </p:cNvPr>
          <p:cNvSpPr txBox="1"/>
          <p:nvPr/>
        </p:nvSpPr>
        <p:spPr>
          <a:xfrm>
            <a:off x="1732419" y="6346732"/>
            <a:ext cx="5239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00" dirty="0">
                <a:solidFill>
                  <a:schemeClr val="bg1"/>
                </a:solidFill>
              </a:rPr>
              <a:t>Région Bretagne / Mandataire : </a:t>
            </a:r>
            <a:r>
              <a:rPr lang="fr-FR" sz="1000" dirty="0" err="1">
                <a:solidFill>
                  <a:schemeClr val="bg1"/>
                </a:solidFill>
              </a:rPr>
              <a:t>SemBreizh</a:t>
            </a:r>
            <a:r>
              <a:rPr lang="fr-FR" sz="1000" dirty="0">
                <a:solidFill>
                  <a:schemeClr val="bg1"/>
                </a:solidFill>
              </a:rPr>
              <a:t> – Niveau </a:t>
            </a:r>
            <a:r>
              <a:rPr lang="fr-FR" sz="1000" dirty="0" err="1">
                <a:solidFill>
                  <a:schemeClr val="bg1"/>
                </a:solidFill>
              </a:rPr>
              <a:t>PassivHaus</a:t>
            </a:r>
            <a:r>
              <a:rPr lang="fr-FR" sz="100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00" dirty="0">
                <a:solidFill>
                  <a:schemeClr val="bg1"/>
                </a:solidFill>
              </a:rPr>
              <a:t>Architecte mandataire : Chomette-</a:t>
            </a:r>
            <a:r>
              <a:rPr lang="fr-FR" sz="1000" dirty="0" err="1">
                <a:solidFill>
                  <a:schemeClr val="bg1"/>
                </a:solidFill>
              </a:rPr>
              <a:t>Lupi</a:t>
            </a:r>
            <a:r>
              <a:rPr lang="fr-FR" sz="100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35908043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extérieur&#10;&#10;Description générée automatiquement">
            <a:extLst>
              <a:ext uri="{FF2B5EF4-FFF2-40B4-BE49-F238E27FC236}">
                <a16:creationId xmlns:a16="http://schemas.microsoft.com/office/drawing/2014/main" id="{5382B472-AFC3-4F1E-A886-FBF6124AC7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40" y="0"/>
            <a:ext cx="7882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366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iel, extérieur, passage, trottoir&#10;&#10;Description générée automatiquement">
            <a:extLst>
              <a:ext uri="{FF2B5EF4-FFF2-40B4-BE49-F238E27FC236}">
                <a16:creationId xmlns:a16="http://schemas.microsoft.com/office/drawing/2014/main" id="{D6C57679-1856-4CC5-A9C2-3C1208F7B3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122" y="0"/>
            <a:ext cx="6635756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D95308B-EF02-4A94-95FC-9A513169AB07}"/>
              </a:ext>
            </a:extLst>
          </p:cNvPr>
          <p:cNvSpPr txBox="1"/>
          <p:nvPr/>
        </p:nvSpPr>
        <p:spPr>
          <a:xfrm>
            <a:off x="1319917" y="6304002"/>
            <a:ext cx="5239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00" dirty="0">
                <a:solidFill>
                  <a:schemeClr val="bg1"/>
                </a:solidFill>
              </a:rPr>
              <a:t>Région Bretagne / Mandataire : </a:t>
            </a:r>
            <a:r>
              <a:rPr lang="fr-FR" sz="1000" dirty="0" err="1">
                <a:solidFill>
                  <a:schemeClr val="bg1"/>
                </a:solidFill>
              </a:rPr>
              <a:t>SemBreizh</a:t>
            </a:r>
            <a:r>
              <a:rPr lang="fr-FR" sz="1000" dirty="0">
                <a:solidFill>
                  <a:schemeClr val="bg1"/>
                </a:solidFill>
              </a:rPr>
              <a:t> – Niveau </a:t>
            </a:r>
            <a:r>
              <a:rPr lang="fr-FR" sz="1000" dirty="0" err="1">
                <a:solidFill>
                  <a:schemeClr val="bg1"/>
                </a:solidFill>
              </a:rPr>
              <a:t>PassivHaus</a:t>
            </a:r>
            <a:r>
              <a:rPr lang="fr-FR" sz="100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00" dirty="0">
                <a:solidFill>
                  <a:schemeClr val="bg1"/>
                </a:solidFill>
              </a:rPr>
              <a:t>Architecte mandataire : Chomette-</a:t>
            </a:r>
            <a:r>
              <a:rPr lang="fr-FR" sz="1000" dirty="0" err="1">
                <a:solidFill>
                  <a:schemeClr val="bg1"/>
                </a:solidFill>
              </a:rPr>
              <a:t>Lupi</a:t>
            </a:r>
            <a:r>
              <a:rPr lang="fr-FR" sz="100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11544855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portail, zone&#10;&#10;Description générée automatiquement">
            <a:extLst>
              <a:ext uri="{FF2B5EF4-FFF2-40B4-BE49-F238E27FC236}">
                <a16:creationId xmlns:a16="http://schemas.microsoft.com/office/drawing/2014/main" id="{7F4A9079-9D96-43C2-A331-4D24A7BFD5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787" y="0"/>
            <a:ext cx="6270426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3CA428B-5019-4F4F-9004-73F22FB81A7F}"/>
              </a:ext>
            </a:extLst>
          </p:cNvPr>
          <p:cNvSpPr txBox="1"/>
          <p:nvPr/>
        </p:nvSpPr>
        <p:spPr>
          <a:xfrm>
            <a:off x="1436787" y="6229885"/>
            <a:ext cx="5239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00" dirty="0">
                <a:solidFill>
                  <a:schemeClr val="bg1"/>
                </a:solidFill>
              </a:rPr>
              <a:t>Région Bretagne / Mandataire : </a:t>
            </a:r>
            <a:r>
              <a:rPr lang="fr-FR" sz="1000" dirty="0" err="1">
                <a:solidFill>
                  <a:schemeClr val="bg1"/>
                </a:solidFill>
              </a:rPr>
              <a:t>SemBreizh</a:t>
            </a:r>
            <a:r>
              <a:rPr lang="fr-FR" sz="1000" dirty="0">
                <a:solidFill>
                  <a:schemeClr val="bg1"/>
                </a:solidFill>
              </a:rPr>
              <a:t> – Niveau </a:t>
            </a:r>
            <a:r>
              <a:rPr lang="fr-FR" sz="1000" dirty="0" err="1">
                <a:solidFill>
                  <a:schemeClr val="bg1"/>
                </a:solidFill>
              </a:rPr>
              <a:t>PassivHaus</a:t>
            </a:r>
            <a:r>
              <a:rPr lang="fr-FR" sz="100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00" dirty="0">
                <a:solidFill>
                  <a:schemeClr val="bg1"/>
                </a:solidFill>
              </a:rPr>
              <a:t>Architecte mandataire : Chomette-</a:t>
            </a:r>
            <a:r>
              <a:rPr lang="fr-FR" sz="1000" dirty="0" err="1">
                <a:solidFill>
                  <a:schemeClr val="bg1"/>
                </a:solidFill>
              </a:rPr>
              <a:t>Lupi</a:t>
            </a:r>
            <a:r>
              <a:rPr lang="fr-FR" sz="100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32230216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&#10;&#10;Description générée automatiquement">
            <a:extLst>
              <a:ext uri="{FF2B5EF4-FFF2-40B4-BE49-F238E27FC236}">
                <a16:creationId xmlns:a16="http://schemas.microsoft.com/office/drawing/2014/main" id="{B97BC97F-BF50-4F9A-B541-61A32F8AEE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E4CC6D4-8149-45E8-A305-27166E73E4F7}"/>
              </a:ext>
            </a:extLst>
          </p:cNvPr>
          <p:cNvSpPr txBox="1"/>
          <p:nvPr/>
        </p:nvSpPr>
        <p:spPr>
          <a:xfrm>
            <a:off x="1952306" y="6281159"/>
            <a:ext cx="5239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00" dirty="0">
                <a:solidFill>
                  <a:schemeClr val="bg1"/>
                </a:solidFill>
              </a:rPr>
              <a:t>Région Bretagne / Mandataire : </a:t>
            </a:r>
            <a:r>
              <a:rPr lang="fr-FR" sz="1000" dirty="0" err="1">
                <a:solidFill>
                  <a:schemeClr val="bg1"/>
                </a:solidFill>
              </a:rPr>
              <a:t>SemBreizh</a:t>
            </a:r>
            <a:r>
              <a:rPr lang="fr-FR" sz="1000" dirty="0">
                <a:solidFill>
                  <a:schemeClr val="bg1"/>
                </a:solidFill>
              </a:rPr>
              <a:t> – Niveau </a:t>
            </a:r>
            <a:r>
              <a:rPr lang="fr-FR" sz="1000" dirty="0" err="1">
                <a:solidFill>
                  <a:schemeClr val="bg1"/>
                </a:solidFill>
              </a:rPr>
              <a:t>PassivHaus</a:t>
            </a:r>
            <a:r>
              <a:rPr lang="fr-FR" sz="100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00" dirty="0">
                <a:solidFill>
                  <a:schemeClr val="bg1"/>
                </a:solidFill>
              </a:rPr>
              <a:t>Architecte mandataire : Chomette-</a:t>
            </a:r>
            <a:r>
              <a:rPr lang="fr-FR" sz="1000" dirty="0" err="1">
                <a:solidFill>
                  <a:schemeClr val="bg1"/>
                </a:solidFill>
              </a:rPr>
              <a:t>Lupi</a:t>
            </a:r>
            <a:r>
              <a:rPr lang="fr-FR" sz="100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17132921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plancher&#10;&#10;Description générée automatiquement">
            <a:extLst>
              <a:ext uri="{FF2B5EF4-FFF2-40B4-BE49-F238E27FC236}">
                <a16:creationId xmlns:a16="http://schemas.microsoft.com/office/drawing/2014/main" id="{12973608-EB8E-4E7F-B7BC-BC6AF64DB6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148" y="0"/>
            <a:ext cx="5605703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465D2AB-0238-467C-BA66-6631630E7AB1}"/>
              </a:ext>
            </a:extLst>
          </p:cNvPr>
          <p:cNvSpPr txBox="1"/>
          <p:nvPr/>
        </p:nvSpPr>
        <p:spPr>
          <a:xfrm>
            <a:off x="1952306" y="6281159"/>
            <a:ext cx="5239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00" dirty="0">
                <a:solidFill>
                  <a:schemeClr val="bg1"/>
                </a:solidFill>
              </a:rPr>
              <a:t>Région Bretagne / Mandataire : </a:t>
            </a:r>
            <a:r>
              <a:rPr lang="fr-FR" sz="1000" dirty="0" err="1">
                <a:solidFill>
                  <a:schemeClr val="bg1"/>
                </a:solidFill>
              </a:rPr>
              <a:t>SemBreizh</a:t>
            </a:r>
            <a:r>
              <a:rPr lang="fr-FR" sz="1000" dirty="0">
                <a:solidFill>
                  <a:schemeClr val="bg1"/>
                </a:solidFill>
              </a:rPr>
              <a:t> – Niveau </a:t>
            </a:r>
            <a:r>
              <a:rPr lang="fr-FR" sz="1000" dirty="0" err="1">
                <a:solidFill>
                  <a:schemeClr val="bg1"/>
                </a:solidFill>
              </a:rPr>
              <a:t>PassivHaus</a:t>
            </a:r>
            <a:r>
              <a:rPr lang="fr-FR" sz="100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00" dirty="0">
                <a:solidFill>
                  <a:schemeClr val="bg1"/>
                </a:solidFill>
              </a:rPr>
              <a:t>Architecte mandataire : Chomette-</a:t>
            </a:r>
            <a:r>
              <a:rPr lang="fr-FR" sz="1000" dirty="0" err="1">
                <a:solidFill>
                  <a:schemeClr val="bg1"/>
                </a:solidFill>
              </a:rPr>
              <a:t>Lupi</a:t>
            </a:r>
            <a:r>
              <a:rPr lang="fr-FR" sz="100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25511777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intérieur, plafond, pièce&#10;&#10;Description générée automatiquement">
            <a:extLst>
              <a:ext uri="{FF2B5EF4-FFF2-40B4-BE49-F238E27FC236}">
                <a16:creationId xmlns:a16="http://schemas.microsoft.com/office/drawing/2014/main" id="{187265AB-E5B2-4EA9-9662-CFF1C944B2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790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intérieur, plafond, plancher&#10;&#10;Description générée automatiquement">
            <a:extLst>
              <a:ext uri="{FF2B5EF4-FFF2-40B4-BE49-F238E27FC236}">
                <a16:creationId xmlns:a16="http://schemas.microsoft.com/office/drawing/2014/main" id="{5E7F41F4-0085-492D-A2A9-7260D21CEF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18" y="0"/>
            <a:ext cx="8728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298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ur, intérieur, bâtiment, plafond&#10;&#10;Description générée automatiquement">
            <a:extLst>
              <a:ext uri="{FF2B5EF4-FFF2-40B4-BE49-F238E27FC236}">
                <a16:creationId xmlns:a16="http://schemas.microsoft.com/office/drawing/2014/main" id="{E7D3667E-C008-418A-809E-B4AF92E9F1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485" y="0"/>
            <a:ext cx="5027029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1053579-A580-4CB5-9A48-EF9B1DD89246}"/>
              </a:ext>
            </a:extLst>
          </p:cNvPr>
          <p:cNvSpPr txBox="1"/>
          <p:nvPr/>
        </p:nvSpPr>
        <p:spPr>
          <a:xfrm>
            <a:off x="2058485" y="6350169"/>
            <a:ext cx="51332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900" dirty="0">
                <a:solidFill>
                  <a:schemeClr val="bg1"/>
                </a:solidFill>
              </a:rPr>
              <a:t>Région Bretagne / Mandataire : </a:t>
            </a:r>
            <a:r>
              <a:rPr lang="fr-FR" sz="900" dirty="0" err="1">
                <a:solidFill>
                  <a:schemeClr val="bg1"/>
                </a:solidFill>
              </a:rPr>
              <a:t>SemBreizh</a:t>
            </a:r>
            <a:r>
              <a:rPr lang="fr-FR" sz="900" dirty="0">
                <a:solidFill>
                  <a:schemeClr val="bg1"/>
                </a:solidFill>
              </a:rPr>
              <a:t> – Niveau </a:t>
            </a:r>
            <a:r>
              <a:rPr lang="fr-FR" sz="900" dirty="0" err="1">
                <a:solidFill>
                  <a:schemeClr val="bg1"/>
                </a:solidFill>
              </a:rPr>
              <a:t>PassivHaus</a:t>
            </a:r>
            <a:r>
              <a:rPr lang="fr-FR" sz="90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900" dirty="0">
                <a:solidFill>
                  <a:schemeClr val="bg1"/>
                </a:solidFill>
              </a:rPr>
              <a:t>Architecte mandataire : Chomette-</a:t>
            </a:r>
            <a:r>
              <a:rPr lang="fr-FR" sz="900" dirty="0" err="1">
                <a:solidFill>
                  <a:schemeClr val="bg1"/>
                </a:solidFill>
              </a:rPr>
              <a:t>Lupi</a:t>
            </a:r>
            <a:r>
              <a:rPr lang="fr-FR" sz="90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23109978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&#10;&#10;Description générée automatiquement">
            <a:extLst>
              <a:ext uri="{FF2B5EF4-FFF2-40B4-BE49-F238E27FC236}">
                <a16:creationId xmlns:a16="http://schemas.microsoft.com/office/drawing/2014/main" id="{A724FC69-15F5-4A23-8D66-62DDB0CEC1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71" y="0"/>
            <a:ext cx="8645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5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herbe, extérieur, bâtiment&#10;&#10;Description générée automatiquement">
            <a:extLst>
              <a:ext uri="{FF2B5EF4-FFF2-40B4-BE49-F238E27FC236}">
                <a16:creationId xmlns:a16="http://schemas.microsoft.com/office/drawing/2014/main" id="{E0A734D3-9C3B-49F4-931F-7C1F71FCFD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3537"/>
            <a:ext cx="9144000" cy="523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282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xtérieur, bâtiment, pierre&#10;&#10;Description générée automatiquement">
            <a:extLst>
              <a:ext uri="{FF2B5EF4-FFF2-40B4-BE49-F238E27FC236}">
                <a16:creationId xmlns:a16="http://schemas.microsoft.com/office/drawing/2014/main" id="{2FD4B7EC-48CD-442C-BF75-6EB62F21F9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306" y="0"/>
            <a:ext cx="5239388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F19CC1C-EC5E-411C-97ED-47CDEB5263A3}"/>
              </a:ext>
            </a:extLst>
          </p:cNvPr>
          <p:cNvSpPr txBox="1"/>
          <p:nvPr/>
        </p:nvSpPr>
        <p:spPr>
          <a:xfrm>
            <a:off x="1952306" y="6281159"/>
            <a:ext cx="5239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00" dirty="0">
                <a:solidFill>
                  <a:schemeClr val="bg1"/>
                </a:solidFill>
              </a:rPr>
              <a:t>Région Bretagne / Mandataire : </a:t>
            </a:r>
            <a:r>
              <a:rPr lang="fr-FR" sz="1000" dirty="0" err="1">
                <a:solidFill>
                  <a:schemeClr val="bg1"/>
                </a:solidFill>
              </a:rPr>
              <a:t>SemBreizh</a:t>
            </a:r>
            <a:r>
              <a:rPr lang="fr-FR" sz="1000" dirty="0">
                <a:solidFill>
                  <a:schemeClr val="bg1"/>
                </a:solidFill>
              </a:rPr>
              <a:t> – Niveau </a:t>
            </a:r>
            <a:r>
              <a:rPr lang="fr-FR" sz="1000" dirty="0" err="1">
                <a:solidFill>
                  <a:schemeClr val="bg1"/>
                </a:solidFill>
              </a:rPr>
              <a:t>PassivHaus</a:t>
            </a:r>
            <a:r>
              <a:rPr lang="fr-FR" sz="100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00" dirty="0">
                <a:solidFill>
                  <a:schemeClr val="bg1"/>
                </a:solidFill>
              </a:rPr>
              <a:t>Architecte mandataire : Chomette-</a:t>
            </a:r>
            <a:r>
              <a:rPr lang="fr-FR" sz="1000" dirty="0" err="1">
                <a:solidFill>
                  <a:schemeClr val="bg1"/>
                </a:solidFill>
              </a:rPr>
              <a:t>Lupi</a:t>
            </a:r>
            <a:r>
              <a:rPr lang="fr-FR" sz="100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3294088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&#10;&#10;Description générée automatiquement">
            <a:extLst>
              <a:ext uri="{FF2B5EF4-FFF2-40B4-BE49-F238E27FC236}">
                <a16:creationId xmlns:a16="http://schemas.microsoft.com/office/drawing/2014/main" id="{0F494D7C-EFFE-41E4-ACEA-E7BD883741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750" y="0"/>
            <a:ext cx="54685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2ED4CFA-EC54-4B8F-AD23-47C425CD0CF4}"/>
              </a:ext>
            </a:extLst>
          </p:cNvPr>
          <p:cNvSpPr txBox="1"/>
          <p:nvPr/>
        </p:nvSpPr>
        <p:spPr>
          <a:xfrm>
            <a:off x="1836628" y="6280919"/>
            <a:ext cx="54696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50" dirty="0">
                <a:solidFill>
                  <a:schemeClr val="bg1"/>
                </a:solidFill>
              </a:rPr>
              <a:t>Région Bretagne / Mandataire : </a:t>
            </a:r>
            <a:r>
              <a:rPr lang="fr-FR" sz="1050" dirty="0" err="1">
                <a:solidFill>
                  <a:schemeClr val="bg1"/>
                </a:solidFill>
              </a:rPr>
              <a:t>SemBreizh</a:t>
            </a:r>
            <a:r>
              <a:rPr lang="fr-FR" sz="1050" dirty="0">
                <a:solidFill>
                  <a:schemeClr val="bg1"/>
                </a:solidFill>
              </a:rPr>
              <a:t> – Niveau </a:t>
            </a:r>
            <a:r>
              <a:rPr lang="fr-FR" sz="1050" dirty="0" err="1">
                <a:solidFill>
                  <a:schemeClr val="bg1"/>
                </a:solidFill>
              </a:rPr>
              <a:t>PassivHaus</a:t>
            </a:r>
            <a:r>
              <a:rPr lang="fr-FR" sz="105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50" dirty="0">
                <a:solidFill>
                  <a:schemeClr val="bg1"/>
                </a:solidFill>
              </a:rPr>
              <a:t>Architecte mandataire : Chomette-</a:t>
            </a:r>
            <a:r>
              <a:rPr lang="fr-FR" sz="1050" dirty="0" err="1">
                <a:solidFill>
                  <a:schemeClr val="bg1"/>
                </a:solidFill>
              </a:rPr>
              <a:t>Lupi</a:t>
            </a:r>
            <a:r>
              <a:rPr lang="fr-FR" sz="105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32290156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13947B3-09EA-4C96-95CF-BC6395AF3E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78" y="0"/>
            <a:ext cx="8622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366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1D99C97B-2160-4C23-9B18-0BF0CD23C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196" y="0"/>
            <a:ext cx="7063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505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ancher, intérieur, meubles, bois&#10;&#10;Description générée automatiquement">
            <a:extLst>
              <a:ext uri="{FF2B5EF4-FFF2-40B4-BE49-F238E27FC236}">
                <a16:creationId xmlns:a16="http://schemas.microsoft.com/office/drawing/2014/main" id="{37BEF1B5-7967-457A-9F56-5F04BEBC2C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434" y="0"/>
            <a:ext cx="6013132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A1B0073-93A8-4B85-8B39-48459412F0A2}"/>
              </a:ext>
            </a:extLst>
          </p:cNvPr>
          <p:cNvSpPr txBox="1"/>
          <p:nvPr/>
        </p:nvSpPr>
        <p:spPr>
          <a:xfrm>
            <a:off x="1565434" y="6280919"/>
            <a:ext cx="54696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50" dirty="0">
                <a:solidFill>
                  <a:schemeClr val="bg1"/>
                </a:solidFill>
              </a:rPr>
              <a:t>Région Bretagne / Mandataire : </a:t>
            </a:r>
            <a:r>
              <a:rPr lang="fr-FR" sz="1050" dirty="0" err="1">
                <a:solidFill>
                  <a:schemeClr val="bg1"/>
                </a:solidFill>
              </a:rPr>
              <a:t>SemBreizh</a:t>
            </a:r>
            <a:r>
              <a:rPr lang="fr-FR" sz="1050" dirty="0">
                <a:solidFill>
                  <a:schemeClr val="bg1"/>
                </a:solidFill>
              </a:rPr>
              <a:t> – Niveau </a:t>
            </a:r>
            <a:r>
              <a:rPr lang="fr-FR" sz="1050" dirty="0" err="1">
                <a:solidFill>
                  <a:schemeClr val="bg1"/>
                </a:solidFill>
              </a:rPr>
              <a:t>PassivHaus</a:t>
            </a:r>
            <a:r>
              <a:rPr lang="fr-FR" sz="105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50" dirty="0">
                <a:solidFill>
                  <a:schemeClr val="bg1"/>
                </a:solidFill>
              </a:rPr>
              <a:t>Architecte mandataire : Chomette-</a:t>
            </a:r>
            <a:r>
              <a:rPr lang="fr-FR" sz="1050" dirty="0" err="1">
                <a:solidFill>
                  <a:schemeClr val="bg1"/>
                </a:solidFill>
              </a:rPr>
              <a:t>Lupi</a:t>
            </a:r>
            <a:r>
              <a:rPr lang="fr-FR" sz="105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2313450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&#10;&#10;Description générée automatiquement">
            <a:extLst>
              <a:ext uri="{FF2B5EF4-FFF2-40B4-BE49-F238E27FC236}">
                <a16:creationId xmlns:a16="http://schemas.microsoft.com/office/drawing/2014/main" id="{36C441AC-354C-476E-B273-19DA4732D9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640" y="0"/>
            <a:ext cx="535272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C889D4-B787-4157-AEBB-CB55F9848EAC}"/>
              </a:ext>
            </a:extLst>
          </p:cNvPr>
          <p:cNvSpPr txBox="1"/>
          <p:nvPr/>
        </p:nvSpPr>
        <p:spPr>
          <a:xfrm>
            <a:off x="1837189" y="6280919"/>
            <a:ext cx="54696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50" dirty="0">
                <a:solidFill>
                  <a:schemeClr val="bg1"/>
                </a:solidFill>
              </a:rPr>
              <a:t>Région Bretagne / Mandataire : </a:t>
            </a:r>
            <a:r>
              <a:rPr lang="fr-FR" sz="1050" dirty="0" err="1">
                <a:solidFill>
                  <a:schemeClr val="bg1"/>
                </a:solidFill>
              </a:rPr>
              <a:t>SemBreizh</a:t>
            </a:r>
            <a:r>
              <a:rPr lang="fr-FR" sz="1050" dirty="0">
                <a:solidFill>
                  <a:schemeClr val="bg1"/>
                </a:solidFill>
              </a:rPr>
              <a:t> – Niveau </a:t>
            </a:r>
            <a:r>
              <a:rPr lang="fr-FR" sz="1050" dirty="0" err="1">
                <a:solidFill>
                  <a:schemeClr val="bg1"/>
                </a:solidFill>
              </a:rPr>
              <a:t>PassivHaus</a:t>
            </a:r>
            <a:r>
              <a:rPr lang="fr-FR" sz="105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50" dirty="0">
                <a:solidFill>
                  <a:schemeClr val="bg1"/>
                </a:solidFill>
              </a:rPr>
              <a:t>Architecte mandataire : Chomette-</a:t>
            </a:r>
            <a:r>
              <a:rPr lang="fr-FR" sz="1050" dirty="0" err="1">
                <a:solidFill>
                  <a:schemeClr val="bg1"/>
                </a:solidFill>
              </a:rPr>
              <a:t>Lupi</a:t>
            </a:r>
            <a:r>
              <a:rPr lang="fr-FR" sz="105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4518488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orgue&#10;&#10;Description générée automatiquement">
            <a:extLst>
              <a:ext uri="{FF2B5EF4-FFF2-40B4-BE49-F238E27FC236}">
                <a16:creationId xmlns:a16="http://schemas.microsoft.com/office/drawing/2014/main" id="{027E0731-9ACE-4438-8A85-7C6511E18D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910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F027B7C-1A0F-4F1C-8272-402E754868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815"/>
            <a:ext cx="9144000" cy="651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070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pont&#10;&#10;Description générée automatiquement">
            <a:extLst>
              <a:ext uri="{FF2B5EF4-FFF2-40B4-BE49-F238E27FC236}">
                <a16:creationId xmlns:a16="http://schemas.microsoft.com/office/drawing/2014/main" id="{B155D356-A415-4C16-B42D-5370A6CDB9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777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&#10;&#10;Description générée automatiquement">
            <a:extLst>
              <a:ext uri="{FF2B5EF4-FFF2-40B4-BE49-F238E27FC236}">
                <a16:creationId xmlns:a16="http://schemas.microsoft.com/office/drawing/2014/main" id="{25613517-34B9-4AB4-8970-3A17947962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58" y="0"/>
            <a:ext cx="8834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21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bâtiment, maison&#10;&#10;Description générée automatiquement">
            <a:extLst>
              <a:ext uri="{FF2B5EF4-FFF2-40B4-BE49-F238E27FC236}">
                <a16:creationId xmlns:a16="http://schemas.microsoft.com/office/drawing/2014/main" id="{9FC8388F-0F1B-44A1-8ECB-073BE311E7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937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bâtiment&#10;&#10;Description générée automatiquement">
            <a:extLst>
              <a:ext uri="{FF2B5EF4-FFF2-40B4-BE49-F238E27FC236}">
                <a16:creationId xmlns:a16="http://schemas.microsoft.com/office/drawing/2014/main" id="{F9FEE445-0868-4097-88E9-12B2A08AC2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780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C612BDE-4943-4AF8-BFE8-FE2BF7BA1C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66" y="0"/>
            <a:ext cx="8953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649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fenêtre, intérieur, mur, bâtiment&#10;&#10;Description générée automatiquement">
            <a:extLst>
              <a:ext uri="{FF2B5EF4-FFF2-40B4-BE49-F238E27FC236}">
                <a16:creationId xmlns:a16="http://schemas.microsoft.com/office/drawing/2014/main" id="{4CA77B03-FA67-481D-B97A-9D5ED2A6A7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54" y="0"/>
            <a:ext cx="7978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602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plafond, bâtiment, fenêtre&#10;&#10;Description générée automatiquement">
            <a:extLst>
              <a:ext uri="{FF2B5EF4-FFF2-40B4-BE49-F238E27FC236}">
                <a16:creationId xmlns:a16="http://schemas.microsoft.com/office/drawing/2014/main" id="{1743BDB9-138D-477D-B814-4AC0DBA06C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328"/>
            <a:ext cx="9144000" cy="656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885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F6F1E3A9-4B15-4F72-A603-27F2645CA5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567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cuisine&#10;&#10;Description générée automatiquement">
            <a:extLst>
              <a:ext uri="{FF2B5EF4-FFF2-40B4-BE49-F238E27FC236}">
                <a16:creationId xmlns:a16="http://schemas.microsoft.com/office/drawing/2014/main" id="{75A4F8F9-13A6-4CFB-94EF-EC78CDCAEE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147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BBC1DF6D-1382-4B61-BCE4-57A00D14D0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32" y="0"/>
            <a:ext cx="8681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351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ancher&#10;&#10;Description générée automatiquement">
            <a:extLst>
              <a:ext uri="{FF2B5EF4-FFF2-40B4-BE49-F238E27FC236}">
                <a16:creationId xmlns:a16="http://schemas.microsoft.com/office/drawing/2014/main" id="{F2B02BD8-96A6-4D43-BED7-8E3F3BEB54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229" y="0"/>
            <a:ext cx="6541542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AA90ACA-3313-4FEB-A849-A9A8508A680B}"/>
              </a:ext>
            </a:extLst>
          </p:cNvPr>
          <p:cNvSpPr txBox="1"/>
          <p:nvPr/>
        </p:nvSpPr>
        <p:spPr>
          <a:xfrm>
            <a:off x="1462503" y="6280919"/>
            <a:ext cx="54696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50" dirty="0">
                <a:solidFill>
                  <a:schemeClr val="bg1"/>
                </a:solidFill>
              </a:rPr>
              <a:t>Région Bretagne / Mandataire : </a:t>
            </a:r>
            <a:r>
              <a:rPr lang="fr-FR" sz="1050" dirty="0" err="1">
                <a:solidFill>
                  <a:schemeClr val="bg1"/>
                </a:solidFill>
              </a:rPr>
              <a:t>SemBreizh</a:t>
            </a:r>
            <a:r>
              <a:rPr lang="fr-FR" sz="1050" dirty="0">
                <a:solidFill>
                  <a:schemeClr val="bg1"/>
                </a:solidFill>
              </a:rPr>
              <a:t> – Niveau </a:t>
            </a:r>
            <a:r>
              <a:rPr lang="fr-FR" sz="1050" dirty="0" err="1">
                <a:solidFill>
                  <a:schemeClr val="bg1"/>
                </a:solidFill>
              </a:rPr>
              <a:t>PassivHaus</a:t>
            </a:r>
            <a:r>
              <a:rPr lang="fr-FR" sz="105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50" dirty="0">
                <a:solidFill>
                  <a:schemeClr val="bg1"/>
                </a:solidFill>
              </a:rPr>
              <a:t>Architecte mandataire : Chomette-</a:t>
            </a:r>
            <a:r>
              <a:rPr lang="fr-FR" sz="1050" dirty="0" err="1">
                <a:solidFill>
                  <a:schemeClr val="bg1"/>
                </a:solidFill>
              </a:rPr>
              <a:t>Lupi</a:t>
            </a:r>
            <a:r>
              <a:rPr lang="fr-FR" sz="105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39298633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C4597E-7300-40E8-B7F1-978B32381F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900" y="0"/>
            <a:ext cx="6764199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3A7BB92-5A3F-417C-B6DE-175E864E12EB}"/>
              </a:ext>
            </a:extLst>
          </p:cNvPr>
          <p:cNvSpPr txBox="1"/>
          <p:nvPr/>
        </p:nvSpPr>
        <p:spPr>
          <a:xfrm>
            <a:off x="1462503" y="6280919"/>
            <a:ext cx="54696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50" dirty="0">
                <a:solidFill>
                  <a:schemeClr val="bg1"/>
                </a:solidFill>
              </a:rPr>
              <a:t>Région Bretagne / Mandataire : </a:t>
            </a:r>
            <a:r>
              <a:rPr lang="fr-FR" sz="1050" dirty="0" err="1">
                <a:solidFill>
                  <a:schemeClr val="bg1"/>
                </a:solidFill>
              </a:rPr>
              <a:t>SemBreizh</a:t>
            </a:r>
            <a:r>
              <a:rPr lang="fr-FR" sz="1050" dirty="0">
                <a:solidFill>
                  <a:schemeClr val="bg1"/>
                </a:solidFill>
              </a:rPr>
              <a:t> – Niveau </a:t>
            </a:r>
            <a:r>
              <a:rPr lang="fr-FR" sz="1050" dirty="0" err="1">
                <a:solidFill>
                  <a:schemeClr val="bg1"/>
                </a:solidFill>
              </a:rPr>
              <a:t>PassivHaus</a:t>
            </a:r>
            <a:r>
              <a:rPr lang="fr-FR" sz="105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50" dirty="0">
                <a:solidFill>
                  <a:schemeClr val="bg1"/>
                </a:solidFill>
              </a:rPr>
              <a:t>Architecte mandataire : Chomette-</a:t>
            </a:r>
            <a:r>
              <a:rPr lang="fr-FR" sz="1050" dirty="0" err="1">
                <a:solidFill>
                  <a:schemeClr val="bg1"/>
                </a:solidFill>
              </a:rPr>
              <a:t>Lupi</a:t>
            </a:r>
            <a:r>
              <a:rPr lang="fr-FR" sz="105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34554243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ciel, champ&#10;&#10;Description générée automatiquement">
            <a:extLst>
              <a:ext uri="{FF2B5EF4-FFF2-40B4-BE49-F238E27FC236}">
                <a16:creationId xmlns:a16="http://schemas.microsoft.com/office/drawing/2014/main" id="{DC0B2D5F-6E5E-4CBD-97C4-ECA0812B97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3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ciel, bâtiment&#10;&#10;Description générée automatiquement">
            <a:extLst>
              <a:ext uri="{FF2B5EF4-FFF2-40B4-BE49-F238E27FC236}">
                <a16:creationId xmlns:a16="http://schemas.microsoft.com/office/drawing/2014/main" id="{8DCA0B00-736C-4695-8644-6141CBDBEB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464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8059A55-4390-466C-9A2D-EA9EF0390A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4547"/>
            <a:ext cx="9144000" cy="440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961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ciel, extérieur, bâtiment&#10;&#10;Description générée automatiquement">
            <a:extLst>
              <a:ext uri="{FF2B5EF4-FFF2-40B4-BE49-F238E27FC236}">
                <a16:creationId xmlns:a16="http://schemas.microsoft.com/office/drawing/2014/main" id="{5000E91F-ECA8-40A8-9D7B-CF68F13D56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0387"/>
            <a:ext cx="9144000" cy="533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890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route, ciel, extérieur&#10;&#10;Description générée automatiquement">
            <a:extLst>
              <a:ext uri="{FF2B5EF4-FFF2-40B4-BE49-F238E27FC236}">
                <a16:creationId xmlns:a16="http://schemas.microsoft.com/office/drawing/2014/main" id="{96D8A736-753E-46C1-824E-CF147394FF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345"/>
            <a:ext cx="9144000" cy="64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688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xtérieur, ciel, bâtiment&#10;&#10;Description générée automatiquement">
            <a:extLst>
              <a:ext uri="{FF2B5EF4-FFF2-40B4-BE49-F238E27FC236}">
                <a16:creationId xmlns:a16="http://schemas.microsoft.com/office/drawing/2014/main" id="{A81F8734-0ECF-4438-B0C3-1EA470EACF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503" y="0"/>
            <a:ext cx="6218994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1AB999-C576-4939-84D9-D269A8656A41}"/>
              </a:ext>
            </a:extLst>
          </p:cNvPr>
          <p:cNvSpPr txBox="1"/>
          <p:nvPr/>
        </p:nvSpPr>
        <p:spPr>
          <a:xfrm>
            <a:off x="1462503" y="6280919"/>
            <a:ext cx="54696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50" dirty="0">
                <a:solidFill>
                  <a:schemeClr val="bg1"/>
                </a:solidFill>
              </a:rPr>
              <a:t>Région Bretagne / Mandataire : </a:t>
            </a:r>
            <a:r>
              <a:rPr lang="fr-FR" sz="1050" dirty="0" err="1">
                <a:solidFill>
                  <a:schemeClr val="bg1"/>
                </a:solidFill>
              </a:rPr>
              <a:t>SemBreizh</a:t>
            </a:r>
            <a:r>
              <a:rPr lang="fr-FR" sz="1050" dirty="0">
                <a:solidFill>
                  <a:schemeClr val="bg1"/>
                </a:solidFill>
              </a:rPr>
              <a:t> – Niveau </a:t>
            </a:r>
            <a:r>
              <a:rPr lang="fr-FR" sz="1050" dirty="0" err="1">
                <a:solidFill>
                  <a:schemeClr val="bg1"/>
                </a:solidFill>
              </a:rPr>
              <a:t>PassivHaus</a:t>
            </a:r>
            <a:r>
              <a:rPr lang="fr-FR" sz="105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50" dirty="0">
                <a:solidFill>
                  <a:schemeClr val="bg1"/>
                </a:solidFill>
              </a:rPr>
              <a:t>Architecte mandataire : Chomette-</a:t>
            </a:r>
            <a:r>
              <a:rPr lang="fr-FR" sz="1050" dirty="0" err="1">
                <a:solidFill>
                  <a:schemeClr val="bg1"/>
                </a:solidFill>
              </a:rPr>
              <a:t>Lupi</a:t>
            </a:r>
            <a:r>
              <a:rPr lang="fr-FR" sz="105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5160944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F946F77-85FA-439A-AE89-D375A6D4EE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153"/>
          <a:stretch/>
        </p:blipFill>
        <p:spPr>
          <a:xfrm>
            <a:off x="1106" y="964735"/>
            <a:ext cx="9142894" cy="479011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815F94C-C109-4EF3-A171-4178039839E5}"/>
              </a:ext>
            </a:extLst>
          </p:cNvPr>
          <p:cNvSpPr txBox="1"/>
          <p:nvPr/>
        </p:nvSpPr>
        <p:spPr>
          <a:xfrm>
            <a:off x="70484" y="5202934"/>
            <a:ext cx="54696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50" dirty="0">
                <a:solidFill>
                  <a:schemeClr val="bg1"/>
                </a:solidFill>
              </a:rPr>
              <a:t>Région Bretagne / Mandataire : </a:t>
            </a:r>
            <a:r>
              <a:rPr lang="fr-FR" sz="1050" dirty="0" err="1">
                <a:solidFill>
                  <a:schemeClr val="bg1"/>
                </a:solidFill>
              </a:rPr>
              <a:t>SemBreizh</a:t>
            </a:r>
            <a:r>
              <a:rPr lang="fr-FR" sz="1050" dirty="0">
                <a:solidFill>
                  <a:schemeClr val="bg1"/>
                </a:solidFill>
              </a:rPr>
              <a:t> – Niveau </a:t>
            </a:r>
            <a:r>
              <a:rPr lang="fr-FR" sz="1050" dirty="0" err="1">
                <a:solidFill>
                  <a:schemeClr val="bg1"/>
                </a:solidFill>
              </a:rPr>
              <a:t>PassivHaus</a:t>
            </a:r>
            <a:r>
              <a:rPr lang="fr-FR" sz="105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50" dirty="0">
                <a:solidFill>
                  <a:schemeClr val="bg1"/>
                </a:solidFill>
              </a:rPr>
              <a:t>Architecte mandataire : Chomette-</a:t>
            </a:r>
            <a:r>
              <a:rPr lang="fr-FR" sz="1050" dirty="0" err="1">
                <a:solidFill>
                  <a:schemeClr val="bg1"/>
                </a:solidFill>
              </a:rPr>
              <a:t>Lupi</a:t>
            </a:r>
            <a:r>
              <a:rPr lang="fr-FR" sz="105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40817000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9677170-FFD8-4A3F-8B0F-CE23D079CF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6" y="0"/>
            <a:ext cx="8990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219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Une image contenant herbe, ciel, extérieur, route&#10;&#10;Description générée automatiquement">
            <a:extLst>
              <a:ext uri="{FF2B5EF4-FFF2-40B4-BE49-F238E27FC236}">
                <a16:creationId xmlns:a16="http://schemas.microsoft.com/office/drawing/2014/main" id="{4FF78FB5-6A34-45D7-9243-2CEB7BB8D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r="3382"/>
          <a:stretch/>
        </p:blipFill>
        <p:spPr>
          <a:xfrm>
            <a:off x="0" y="316205"/>
            <a:ext cx="9144000" cy="5860759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645A923-6431-4541-9E5C-C69414AE4E30}"/>
              </a:ext>
            </a:extLst>
          </p:cNvPr>
          <p:cNvSpPr txBox="1"/>
          <p:nvPr/>
        </p:nvSpPr>
        <p:spPr>
          <a:xfrm>
            <a:off x="61542" y="5599883"/>
            <a:ext cx="54696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LYCEE SIMONE VEIL A LIFFRE (35)</a:t>
            </a:r>
          </a:p>
          <a:p>
            <a:r>
              <a:rPr lang="fr-FR" sz="1050" dirty="0">
                <a:solidFill>
                  <a:schemeClr val="bg1"/>
                </a:solidFill>
              </a:rPr>
              <a:t>Région Bretagne / Mandataire : </a:t>
            </a:r>
            <a:r>
              <a:rPr lang="fr-FR" sz="1050" dirty="0" err="1">
                <a:solidFill>
                  <a:schemeClr val="bg1"/>
                </a:solidFill>
              </a:rPr>
              <a:t>SemBreizh</a:t>
            </a:r>
            <a:r>
              <a:rPr lang="fr-FR" sz="1050" dirty="0">
                <a:solidFill>
                  <a:schemeClr val="bg1"/>
                </a:solidFill>
              </a:rPr>
              <a:t> – Niveau </a:t>
            </a:r>
            <a:r>
              <a:rPr lang="fr-FR" sz="1050" dirty="0" err="1">
                <a:solidFill>
                  <a:schemeClr val="bg1"/>
                </a:solidFill>
              </a:rPr>
              <a:t>PassivHaus</a:t>
            </a:r>
            <a:r>
              <a:rPr lang="fr-FR" sz="1050" dirty="0">
                <a:solidFill>
                  <a:schemeClr val="bg1"/>
                </a:solidFill>
              </a:rPr>
              <a:t> – Conception BIM</a:t>
            </a:r>
          </a:p>
          <a:p>
            <a:r>
              <a:rPr lang="fr-FR" sz="1050" dirty="0">
                <a:solidFill>
                  <a:schemeClr val="bg1"/>
                </a:solidFill>
              </a:rPr>
              <a:t>Architecte mandataire : Chomette-</a:t>
            </a:r>
            <a:r>
              <a:rPr lang="fr-FR" sz="1050" dirty="0" err="1">
                <a:solidFill>
                  <a:schemeClr val="bg1"/>
                </a:solidFill>
              </a:rPr>
              <a:t>Lupi</a:t>
            </a:r>
            <a:r>
              <a:rPr lang="fr-FR" sz="1050" dirty="0">
                <a:solidFill>
                  <a:schemeClr val="bg1"/>
                </a:solidFill>
              </a:rPr>
              <a:t> et Associés-Architectes / Architecte associé : Atelier Loyer</a:t>
            </a:r>
          </a:p>
        </p:txBody>
      </p:sp>
    </p:spTree>
    <p:extLst>
      <p:ext uri="{BB962C8B-B14F-4D97-AF65-F5344CB8AC3E}">
        <p14:creationId xmlns:p14="http://schemas.microsoft.com/office/powerpoint/2010/main" val="347560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arbre, extérieur, champ&#10;&#10;Description générée automatiquement">
            <a:extLst>
              <a:ext uri="{FF2B5EF4-FFF2-40B4-BE49-F238E27FC236}">
                <a16:creationId xmlns:a16="http://schemas.microsoft.com/office/drawing/2014/main" id="{3CBC5A8C-346F-466C-A1E6-1F1712F815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" y="0"/>
            <a:ext cx="914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465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812</Words>
  <Application>Microsoft Office PowerPoint</Application>
  <PresentationFormat>Affichage à l'écran (4:3)</PresentationFormat>
  <Paragraphs>76</Paragraphs>
  <Slides>86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86</vt:i4>
      </vt:variant>
    </vt:vector>
  </HeadingPairs>
  <TitlesOfParts>
    <vt:vector size="91" baseType="lpstr">
      <vt:lpstr>Arial</vt:lpstr>
      <vt:lpstr>Calibri</vt:lpstr>
      <vt:lpstr>Calibri Light</vt:lpstr>
      <vt:lpstr>Kunstler Script</vt:lpstr>
      <vt:lpstr>Thème Office</vt:lpstr>
      <vt:lpstr>Promenade à travers Bois et Nature au lycée Simone Veil à Liffré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Cao-10</dc:creator>
  <cp:lastModifiedBy>Cao-10</cp:lastModifiedBy>
  <cp:revision>18</cp:revision>
  <dcterms:created xsi:type="dcterms:W3CDTF">2021-03-11T14:25:32Z</dcterms:created>
  <dcterms:modified xsi:type="dcterms:W3CDTF">2021-03-11T16:57:41Z</dcterms:modified>
</cp:coreProperties>
</file>