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handoutMasterIdLst>
    <p:handoutMasterId r:id="rId7"/>
  </p:handoutMasterIdLst>
  <p:sldIdLst>
    <p:sldId id="257" r:id="rId2"/>
    <p:sldId id="284" r:id="rId3"/>
    <p:sldId id="289" r:id="rId4"/>
    <p:sldId id="288" r:id="rId5"/>
  </p:sldIdLst>
  <p:sldSz cx="10693400" cy="7561263"/>
  <p:notesSz cx="9926638" cy="14355763"/>
  <p:defaultTextStyle>
    <a:defPPr>
      <a:defRPr lang="fr-FR"/>
    </a:defPPr>
    <a:lvl1pPr marL="0" algn="l" defTabSz="10475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3771" algn="l" defTabSz="10475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7544" algn="l" defTabSz="10475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1316" algn="l" defTabSz="10475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5087" algn="l" defTabSz="10475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8859" algn="l" defTabSz="10475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2631" algn="l" defTabSz="10475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66403" algn="l" defTabSz="10475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0174" algn="l" defTabSz="10475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93B"/>
    <a:srgbClr val="77933C"/>
    <a:srgbClr val="FFFFFF"/>
    <a:srgbClr val="008000"/>
    <a:srgbClr val="3399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4" autoAdjust="0"/>
    <p:restoredTop sz="94682" autoAdjust="0"/>
  </p:normalViewPr>
  <p:slideViewPr>
    <p:cSldViewPr>
      <p:cViewPr>
        <p:scale>
          <a:sx n="98" d="100"/>
          <a:sy n="98" d="100"/>
        </p:scale>
        <p:origin x="-3288" y="-1092"/>
      </p:cViewPr>
      <p:guideLst>
        <p:guide orient="horz" pos="3447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5190" y="-120"/>
      </p:cViewPr>
      <p:guideLst>
        <p:guide orient="horz" pos="452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8544404D-D5EF-434C-8EE1-BF0DA5F3A269}" type="datetimeFigureOut">
              <a:rPr lang="fr-FR" smtClean="0"/>
              <a:t>14/05/2017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13635483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r>
              <a:rPr lang="fr-FR" smtClean="0"/>
              <a:t>PROVISOIRE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13635483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2C9CA7F5-DB19-403A-9230-AF898FC8C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5565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975873F7-9585-4FA5-B200-A4D39E8E0C78}" type="datetimeFigureOut">
              <a:rPr lang="fr-FR" smtClean="0"/>
              <a:t>14/05/2017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076325"/>
            <a:ext cx="7615238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201" y="6818586"/>
            <a:ext cx="7942238" cy="646043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r>
              <a:rPr lang="fr-FR" smtClean="0"/>
              <a:t>PROVISOIRE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696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6CAEBB4-425F-42D1-BBCE-59FBE03752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0268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PROVISOIRE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79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PROVISOIRE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79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PROVISOIRE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79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PROVISOIRE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79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9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46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80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4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87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9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9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9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4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5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68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7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70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8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6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6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6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87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28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75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8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8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71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976" indent="0">
              <a:buNone/>
              <a:defRPr sz="3200"/>
            </a:lvl2pPr>
            <a:lvl3pPr marL="1041952" indent="0">
              <a:buNone/>
              <a:defRPr sz="2700"/>
            </a:lvl3pPr>
            <a:lvl4pPr marL="1562928" indent="0">
              <a:buNone/>
              <a:defRPr sz="2300"/>
            </a:lvl4pPr>
            <a:lvl5pPr marL="2083905" indent="0">
              <a:buNone/>
              <a:defRPr sz="2300"/>
            </a:lvl5pPr>
            <a:lvl6pPr marL="2604880" indent="0">
              <a:buNone/>
              <a:defRPr sz="2300"/>
            </a:lvl6pPr>
            <a:lvl7pPr marL="3125857" indent="0">
              <a:buNone/>
              <a:defRPr sz="2300"/>
            </a:lvl7pPr>
            <a:lvl8pPr marL="3646834" indent="0">
              <a:buNone/>
              <a:defRPr sz="2300"/>
            </a:lvl8pPr>
            <a:lvl9pPr marL="4167808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3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196" tIns="52098" rIns="104196" bIns="5209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196" tIns="52098" rIns="104196" bIns="5209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1" y="7008178"/>
            <a:ext cx="2495127" cy="40256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24/02/2013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82" y="7008178"/>
            <a:ext cx="3386243" cy="40256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ASP ARCHITECTURE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8"/>
            <a:ext cx="2495127" cy="40256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ADA6-639D-4D5A-BB07-855F927EE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76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104195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731" indent="-390731" algn="l" defTabSz="104195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586" indent="-325613" algn="l" defTabSz="104195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440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417" indent="-260488" algn="l" defTabSz="104195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392" indent="-260488" algn="l" defTabSz="104195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369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344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322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298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76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52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2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05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8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857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834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80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 noChangeShapeType="1"/>
          </p:cNvSpPr>
          <p:nvPr/>
        </p:nvSpPr>
        <p:spPr bwMode="auto">
          <a:xfrm>
            <a:off x="1134232" y="720291"/>
            <a:ext cx="10357217" cy="9001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ECO-CONSTRUCTION,</a:t>
            </a:r>
            <a:r>
              <a:rPr kumimoji="0" lang="fr-FR" sz="1500" b="1" i="0" u="none" strike="noStrike" cap="none" normalizeH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kumimoji="0" lang="fr-FR" sz="15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UTILISATION DES RESSOURCES LOCALES ET</a:t>
            </a:r>
            <a:r>
              <a:rPr kumimoji="0" lang="fr-FR" sz="1500" b="1" i="0" u="none" strike="noStrike" cap="none" normalizeH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kumimoji="0" lang="fr-FR" sz="15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BASSE </a:t>
            </a:r>
            <a:r>
              <a:rPr kumimoji="0" lang="fr-FR" sz="15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CONSOMMATION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rgbClr val="61993B"/>
                </a:solidFill>
                <a:latin typeface="Century Gothic" panose="020B0502020202020204" pitchFamily="34" charset="0"/>
                <a:cs typeface="Arial" pitchFamily="34" charset="0"/>
              </a:rPr>
              <a:t>ASP Architecture - Terranergie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rgbClr val="61993B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6" name="Text Box 103"/>
          <p:cNvSpPr txBox="1">
            <a:spLocks noChangeArrowheads="1" noChangeShapeType="1"/>
          </p:cNvSpPr>
          <p:nvPr/>
        </p:nvSpPr>
        <p:spPr bwMode="auto">
          <a:xfrm>
            <a:off x="1134233" y="36215"/>
            <a:ext cx="8856988" cy="395971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61993B"/>
                </a:solidFill>
                <a:latin typeface="Century Gothic" panose="020B0502020202020204" pitchFamily="34" charset="0"/>
                <a:cs typeface="Arial" pitchFamily="34" charset="0"/>
              </a:rPr>
              <a:t>RESIDENCES CHAVRE</a:t>
            </a:r>
            <a:r>
              <a:rPr lang="fr-FR" sz="2000" dirty="0" smtClean="0">
                <a:solidFill>
                  <a:srgbClr val="61993B"/>
                </a:solidFill>
                <a:latin typeface="Century Gothic" panose="020B0502020202020204" pitchFamily="34" charset="0"/>
                <a:cs typeface="Arial" pitchFamily="34" charset="0"/>
              </a:rPr>
              <a:t>, RAON L’ETAPE (88)</a:t>
            </a:r>
            <a:endParaRPr lang="fr-FR" sz="2000" dirty="0">
              <a:solidFill>
                <a:srgbClr val="61993B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9" name="Text Box 103"/>
          <p:cNvSpPr txBox="1">
            <a:spLocks noChangeArrowheads="1" noChangeShapeType="1"/>
          </p:cNvSpPr>
          <p:nvPr/>
        </p:nvSpPr>
        <p:spPr bwMode="auto">
          <a:xfrm>
            <a:off x="0" y="432259"/>
            <a:ext cx="7794971" cy="287337"/>
          </a:xfrm>
          <a:prstGeom prst="rect">
            <a:avLst/>
          </a:prstGeom>
          <a:solidFill>
            <a:srgbClr val="61993B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	    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RENOVATION ENERGETIQUE DE 24 LOGEMENTS SOCIAUX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S:\ASP Architecture\publicités logos\LOGOS\Maitres d'ouvrage\logo TVosgi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" b="6222"/>
          <a:stretch/>
        </p:blipFill>
        <p:spPr bwMode="auto">
          <a:xfrm>
            <a:off x="126120" y="204185"/>
            <a:ext cx="856738" cy="8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:\ASP Architecture\AFFAIRES\TVosgien-réno énergétique Raon l'étape Chavré 24 logts\D1\ESQUISSE\rendu final modifié 2017 02 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303"/>
            <a:ext cx="10135232" cy="57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ASP Architecture\AFFAIRES\TVosgien-réno énergétique Raon l'étape Chavré 24 logts\D1\site existant\photos terranergie\DSC069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15284"/>
          <a:stretch/>
        </p:blipFill>
        <p:spPr bwMode="auto">
          <a:xfrm>
            <a:off x="6750856" y="1216158"/>
            <a:ext cx="3627748" cy="212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:\ASP Architecture\publicités logos\LOGOS\LOGO ASP 2016\logo ASP 2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200" y="284833"/>
            <a:ext cx="730686" cy="73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:\ASP Architecture\AFFAIRES\TVosgien-réno énergétique Raon l'étape Chavré 24 logts\communication\vue aerien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" b="8054"/>
          <a:stretch/>
        </p:blipFill>
        <p:spPr bwMode="auto">
          <a:xfrm>
            <a:off x="0" y="0"/>
            <a:ext cx="10693400" cy="66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3"/>
          <p:cNvSpPr txBox="1">
            <a:spLocks noChangeArrowheads="1" noChangeShapeType="1"/>
          </p:cNvSpPr>
          <p:nvPr/>
        </p:nvSpPr>
        <p:spPr bwMode="auto">
          <a:xfrm>
            <a:off x="0" y="432259"/>
            <a:ext cx="7794971" cy="287337"/>
          </a:xfrm>
          <a:prstGeom prst="rect">
            <a:avLst/>
          </a:prstGeom>
          <a:solidFill>
            <a:srgbClr val="61993B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CONTEXTE DE L’OPERATION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S:\ASP Architecture\AFFAIRES\TVosgien-réno énergétique Raon l'étape Chavré 24 logts\D1\site existant\photos terranergie\DSC07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494" r="28" b="5826"/>
          <a:stretch/>
        </p:blipFill>
        <p:spPr bwMode="auto">
          <a:xfrm>
            <a:off x="4266580" y="4809024"/>
            <a:ext cx="3917896" cy="27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S:\ASP Architecture\AFFAIRES\TVosgien-réno énergétique Raon l'étape Chavré 24 logts\D1\site existant\photos terranergie\DSC070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" b="5448"/>
          <a:stretch/>
        </p:blipFill>
        <p:spPr bwMode="auto">
          <a:xfrm>
            <a:off x="162124" y="4814679"/>
            <a:ext cx="3916800" cy="27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ASP Architecture\publicités logos\LOGOS\LOGO ASP 2016\logo ASP 2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200" y="284833"/>
            <a:ext cx="730686" cy="73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6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03"/>
          <p:cNvSpPr txBox="1">
            <a:spLocks noChangeArrowheads="1" noChangeShapeType="1"/>
          </p:cNvSpPr>
          <p:nvPr/>
        </p:nvSpPr>
        <p:spPr bwMode="auto">
          <a:xfrm>
            <a:off x="0" y="432259"/>
            <a:ext cx="7794971" cy="287337"/>
          </a:xfrm>
          <a:prstGeom prst="rect">
            <a:avLst/>
          </a:prstGeom>
          <a:solidFill>
            <a:srgbClr val="61993B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PLANS TYPES DES LOGEMENTS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S:\ASP Architecture\AFFAIRES\TVosgien-réno 42 logts Fraize Jean Sellet\communication\PLANS TYP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2328" y="1385079"/>
            <a:ext cx="4992964" cy="61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:\ASP Architecture\AFFAIRES\TVosgien-réno 42 logts Fraize Jean Sellet\communication\PLANS TYP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08" y="1385079"/>
            <a:ext cx="5615995" cy="61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:\ASP Architecture\publicités logos\LOGOS\LOGO ASP 2016\logo ASP 2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200" y="284833"/>
            <a:ext cx="730686" cy="73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3"/>
          <p:cNvSpPr txBox="1">
            <a:spLocks noChangeArrowheads="1" noChangeShapeType="1"/>
          </p:cNvSpPr>
          <p:nvPr/>
        </p:nvSpPr>
        <p:spPr bwMode="auto">
          <a:xfrm>
            <a:off x="0" y="432259"/>
            <a:ext cx="7794971" cy="287337"/>
          </a:xfrm>
          <a:prstGeom prst="rect">
            <a:avLst/>
          </a:prstGeom>
          <a:solidFill>
            <a:srgbClr val="61993B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CONCEPT DE RENOVATION PERFORMANTE ET RESPONSABLE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S:\ASP Architecture\AFFAIRES\TVosgien-réno énergétique Raon l'étape Chavré 24 logts\communication\AXONOMETRIE ECLATE ISOLANT+VMC 2017 05 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6686" r="2562" b="5807"/>
          <a:stretch/>
        </p:blipFill>
        <p:spPr bwMode="auto">
          <a:xfrm>
            <a:off x="101262" y="720291"/>
            <a:ext cx="10490876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ASP Architecture\publicités logos\LOGOS\LOGO ASP 2016\logo ASP 2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200" y="284833"/>
            <a:ext cx="730686" cy="73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 algn="in">
          <a:noFill/>
          <a:miter lim="800000"/>
          <a:headEnd/>
          <a:tailEnd/>
        </a:ln>
        <a:effectLst/>
      </a:spPr>
      <a:bodyPr vert="horz" wrap="square" lIns="36576" tIns="36576" rIns="36576" bIns="36576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7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4681</TotalTime>
  <Words>42</Words>
  <Application>Microsoft Office PowerPoint</Application>
  <PresentationFormat>Personnalisé</PresentationFormat>
  <Paragraphs>11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r.balland</dc:creator>
  <cp:lastModifiedBy>Antoine PAGNOUX</cp:lastModifiedBy>
  <cp:revision>362</cp:revision>
  <cp:lastPrinted>2015-09-28T15:20:14Z</cp:lastPrinted>
  <dcterms:created xsi:type="dcterms:W3CDTF">2013-01-23T16:39:38Z</dcterms:created>
  <dcterms:modified xsi:type="dcterms:W3CDTF">2017-05-14T18:19:25Z</dcterms:modified>
</cp:coreProperties>
</file>